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5" r:id="rId3"/>
    <p:sldId id="293" r:id="rId4"/>
    <p:sldId id="275" r:id="rId5"/>
    <p:sldId id="2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474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20778-41CB-4CAC-AF27-712688BE0B6C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43062-5445-4A8F-9741-73A104AA0C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43062-5445-4A8F-9741-73A104AA0C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445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43062-5445-4A8F-9741-73A104AA0C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376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43062-5445-4A8F-9741-73A104AA0C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892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1295401"/>
            <a:ext cx="10970684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3307976"/>
            <a:ext cx="10970684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057091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1"/>
            <a:ext cx="4679577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0" y="273051"/>
            <a:ext cx="48768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649071"/>
            <a:ext cx="4679577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5234" y="381001"/>
            <a:ext cx="4847167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5234" y="2649071"/>
            <a:ext cx="4847167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04800" y="1143000"/>
            <a:ext cx="56896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5234" y="381001"/>
            <a:ext cx="4847167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5234" y="2649071"/>
            <a:ext cx="4847167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320800" y="2590800"/>
            <a:ext cx="46736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Arrastre la imagen al marcador de posición o haga clic en el icono para agregar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306234" y="1260475"/>
            <a:ext cx="1672167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Arrastre la imagen al marcador de posición o haga clic en el icono para agregar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59834" y="762000"/>
            <a:ext cx="2789767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2568389"/>
            <a:ext cx="10970684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274639"/>
            <a:ext cx="2032000" cy="5851525"/>
          </a:xfrm>
        </p:spPr>
        <p:txBody>
          <a:bodyPr vert="eaVert" anchor="t" anchorCtr="0"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16859"/>
            <a:ext cx="80264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er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36695"/>
            <a:ext cx="85344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200" y="3609696"/>
            <a:ext cx="69088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651999" y="6356351"/>
            <a:ext cx="19282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057091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7552" y="2784475"/>
            <a:ext cx="5023104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9671" y="2784475"/>
            <a:ext cx="5023104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2232211"/>
            <a:ext cx="5023104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7552" y="3160060"/>
            <a:ext cx="5023104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5437" y="2232211"/>
            <a:ext cx="5023104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5437" y="3160060"/>
            <a:ext cx="5023104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2784475"/>
            <a:ext cx="10208683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016000" y="4497070"/>
            <a:ext cx="10208683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1344" y="2784475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181344" y="4497070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987552" y="2784475"/>
            <a:ext cx="5023104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1344" y="2784475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181344" y="4497070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986367" y="2784475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986367" y="4497070"/>
            <a:ext cx="5023104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4514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6367" y="2770095"/>
            <a:ext cx="10217152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19484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40400" y="6356351"/>
            <a:ext cx="71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295401"/>
            <a:ext cx="12192000" cy="1927225"/>
          </a:xfrm>
        </p:spPr>
        <p:txBody>
          <a:bodyPr/>
          <a:lstStyle/>
          <a:p>
            <a:r>
              <a:rPr lang="en-US" altLang="zh-CN" dirty="0"/>
              <a:t>CMPSC 174A/174N </a:t>
            </a:r>
            <a:br>
              <a:rPr lang="en-US" altLang="zh-CN" dirty="0"/>
            </a:br>
            <a:r>
              <a:rPr lang="en-US" altLang="zh-CN" dirty="0"/>
              <a:t>Fundamentals of Database System 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981199" y="4620309"/>
            <a:ext cx="8228013" cy="1066800"/>
          </a:xfrm>
        </p:spPr>
        <p:txBody>
          <a:bodyPr/>
          <a:lstStyle/>
          <a:p>
            <a:r>
              <a:rPr lang="en-US" altLang="zh-CN" dirty="0"/>
              <a:t>Discussion Session</a:t>
            </a:r>
          </a:p>
          <a:p>
            <a:r>
              <a:rPr lang="en-US" altLang="zh-CN" dirty="0"/>
              <a:t>Friday, 9:00am-9:50am</a:t>
            </a:r>
          </a:p>
          <a:p>
            <a:r>
              <a:rPr lang="en-US" altLang="zh-CN" dirty="0"/>
              <a:t>Zexi Huang</a:t>
            </a:r>
          </a:p>
          <a:p>
            <a:endParaRPr lang="en-US" altLang="zh-CN" dirty="0"/>
          </a:p>
        </p:txBody>
      </p:sp>
      <p:sp>
        <p:nvSpPr>
          <p:cNvPr id="5" name="CuadroTexto 4"/>
          <p:cNvSpPr txBox="1"/>
          <p:nvPr/>
        </p:nvSpPr>
        <p:spPr>
          <a:xfrm>
            <a:off x="9955930" y="5982783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Session 3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FCD4453-71CE-4753-9F41-477CA7579DF7}"/>
              </a:ext>
            </a:extLst>
          </p:cNvPr>
          <p:cNvSpPr txBox="1">
            <a:spLocks/>
          </p:cNvSpPr>
          <p:nvPr/>
        </p:nvSpPr>
        <p:spPr>
          <a:xfrm>
            <a:off x="452171" y="3754734"/>
            <a:ext cx="11286067" cy="572559"/>
          </a:xfrm>
          <a:prstGeom prst="rect">
            <a:avLst/>
          </a:prstGeo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dirty="0"/>
              <a:t>Entity-Relationship Model (cont.)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07447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11450-804B-4A05-9A34-3B833BCD2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6920" y="2705101"/>
            <a:ext cx="2915745" cy="804334"/>
          </a:xfrm>
        </p:spPr>
        <p:txBody>
          <a:bodyPr/>
          <a:lstStyle/>
          <a:p>
            <a:r>
              <a:rPr lang="en-US" altLang="zh-CN" sz="5400" dirty="0"/>
              <a:t>Schedule</a:t>
            </a:r>
            <a:endParaRPr lang="zh-CN" altLang="en-US" sz="5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B1BADA-C155-4974-80F4-B8A9D1A04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1831" y="1846877"/>
            <a:ext cx="5816599" cy="5853113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Drawing ER diagram</a:t>
            </a:r>
          </a:p>
          <a:p>
            <a:pPr lvl="1">
              <a:buClr>
                <a:srgbClr val="80B606">
                  <a:lumMod val="60000"/>
                  <a:lumOff val="40000"/>
                </a:srgbClr>
              </a:buClr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Exercise 2.3</a:t>
            </a:r>
          </a:p>
          <a:p>
            <a:pPr lvl="1">
              <a:buClr>
                <a:srgbClr val="80B606">
                  <a:lumMod val="60000"/>
                  <a:lumOff val="40000"/>
                </a:srgbClr>
              </a:buClr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Exercise 2.8</a:t>
            </a:r>
            <a:endParaRPr lang="en-US" altLang="zh-CN" sz="2200" dirty="0"/>
          </a:p>
          <a:p>
            <a:r>
              <a:rPr lang="en-US" altLang="zh-CN" sz="2800" dirty="0"/>
              <a:t>Translating ER diagram to tables</a:t>
            </a:r>
          </a:p>
          <a:p>
            <a:pPr lvl="1"/>
            <a:r>
              <a:rPr lang="en-US" altLang="zh-CN" sz="2400" dirty="0"/>
              <a:t>Exercise 3.18</a:t>
            </a:r>
          </a:p>
          <a:p>
            <a:pPr lvl="1"/>
            <a:endParaRPr lang="en-US" altLang="zh-CN" sz="2400" dirty="0"/>
          </a:p>
          <a:p>
            <a:pPr lvl="1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1132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Exercise 2.3</a:t>
            </a:r>
            <a:endParaRPr lang="en-US" dirty="0"/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B2F081F8-B815-485D-AED7-C186603C86DC}"/>
              </a:ext>
            </a:extLst>
          </p:cNvPr>
          <p:cNvSpPr txBox="1">
            <a:spLocks/>
          </p:cNvSpPr>
          <p:nvPr/>
        </p:nvSpPr>
        <p:spPr>
          <a:xfrm>
            <a:off x="948265" y="2952874"/>
            <a:ext cx="10981267" cy="52936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Exercise 2.3 Consider the following information about a university database:</a:t>
            </a:r>
          </a:p>
          <a:p>
            <a:pPr lvl="1"/>
            <a:r>
              <a:rPr lang="en-US" sz="1800" dirty="0"/>
              <a:t>Professors have an SSN, a name, an age, a rank, and a research specialty.</a:t>
            </a:r>
          </a:p>
          <a:p>
            <a:pPr lvl="1"/>
            <a:r>
              <a:rPr lang="en-US" sz="1800" dirty="0"/>
              <a:t>Projects have a project number, a sponsor name (e.g., NSF), a starting date, an ending date, and a budget.</a:t>
            </a:r>
          </a:p>
          <a:p>
            <a:pPr lvl="1"/>
            <a:r>
              <a:rPr lang="en-US" sz="1800" dirty="0"/>
              <a:t>Graduate students have an SSN, a name, an age, and a degree program (e.g., M.S. or Ph.D.).</a:t>
            </a:r>
          </a:p>
          <a:p>
            <a:pPr lvl="1"/>
            <a:r>
              <a:rPr lang="en-US" altLang="zh-CN" sz="1800" dirty="0"/>
              <a:t>Departments have a department number, a department name, and a main office.</a:t>
            </a:r>
            <a:endParaRPr lang="en-US" sz="1800" dirty="0"/>
          </a:p>
          <a:p>
            <a:pPr lvl="1"/>
            <a:endParaRPr lang="en-US" sz="1800" dirty="0"/>
          </a:p>
          <a:p>
            <a:pPr marL="349250" lvl="1" indent="0">
              <a:buClr>
                <a:srgbClr val="80B606">
                  <a:lumMod val="60000"/>
                  <a:lumOff val="40000"/>
                </a:srgbClr>
              </a:buClr>
              <a:buFont typeface="Wingdings" pitchFamily="2" charset="2"/>
              <a:buNone/>
            </a:pP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80B606"/>
              </a:buClr>
            </a:pPr>
            <a:endParaRPr lang="en-US" dirty="0"/>
          </a:p>
          <a:p>
            <a:pPr marL="349250" lvl="1" indent="0">
              <a:buFont typeface="Wingdings" pitchFamily="2" charset="2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554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6F2AC8-3DF0-465D-89F2-70A205ED6A60}"/>
              </a:ext>
            </a:extLst>
          </p:cNvPr>
          <p:cNvSpPr txBox="1">
            <a:spLocks/>
          </p:cNvSpPr>
          <p:nvPr/>
        </p:nvSpPr>
        <p:spPr>
          <a:xfrm>
            <a:off x="2116666" y="742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2.3</a:t>
            </a:r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A5B8CB3C-4F29-4721-B7D5-B7D75AE026F9}"/>
              </a:ext>
            </a:extLst>
          </p:cNvPr>
          <p:cNvSpPr txBox="1">
            <a:spLocks/>
          </p:cNvSpPr>
          <p:nvPr/>
        </p:nvSpPr>
        <p:spPr>
          <a:xfrm>
            <a:off x="643466" y="1564340"/>
            <a:ext cx="10981267" cy="52936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/>
              <a:t>Exercise 2.3 Consider the following information about a university database:</a:t>
            </a:r>
            <a:endParaRPr lang="en-US" altLang="zh-CN" sz="1800" dirty="0"/>
          </a:p>
          <a:p>
            <a:pPr lvl="1"/>
            <a:r>
              <a:rPr lang="en-US" altLang="zh-CN" sz="1800" dirty="0"/>
              <a:t>Each project is managed by one professor (known as the project's principal investigator).</a:t>
            </a:r>
          </a:p>
          <a:p>
            <a:pPr lvl="1"/>
            <a:r>
              <a:rPr lang="en-US" altLang="zh-CN" sz="1800" dirty="0"/>
              <a:t>Each project is worked on by one or more professors (known as the project's co-investigators).</a:t>
            </a:r>
          </a:p>
          <a:p>
            <a:pPr lvl="1"/>
            <a:r>
              <a:rPr lang="en-US" altLang="zh-CN" sz="1800" dirty="0"/>
              <a:t>Professors can manage and/or work on multiple projects.</a:t>
            </a:r>
          </a:p>
          <a:p>
            <a:pPr lvl="1"/>
            <a:r>
              <a:rPr lang="en-US" altLang="zh-CN" sz="1800" dirty="0"/>
              <a:t>Each project is worked on by one or more graduate students (known as the project's research assistants).</a:t>
            </a:r>
          </a:p>
          <a:p>
            <a:pPr lvl="1"/>
            <a:r>
              <a:rPr lang="en-US" altLang="zh-CN" sz="1800" dirty="0"/>
              <a:t>When graduate students work on a project, a professor must supervise their work on the project. Graduate students can work on multiple projects, in which case they will have a (potentially different) supervisor for each one.</a:t>
            </a:r>
          </a:p>
          <a:p>
            <a:pPr lvl="1"/>
            <a:r>
              <a:rPr lang="en-US" altLang="zh-CN" sz="1800" dirty="0"/>
              <a:t>Departments have a professor (known as the chairman) who runs the department.</a:t>
            </a:r>
          </a:p>
          <a:p>
            <a:pPr lvl="1"/>
            <a:r>
              <a:rPr lang="en-US" altLang="zh-CN" sz="1800" dirty="0"/>
              <a:t>Professors work in one or more departments, and for each department that they work in, a time percentage is associated with their job.</a:t>
            </a:r>
          </a:p>
          <a:p>
            <a:pPr lvl="1"/>
            <a:r>
              <a:rPr lang="en-US" altLang="zh-CN" sz="1800" dirty="0"/>
              <a:t>Graduate students have one major department in which they are working on their degree. </a:t>
            </a:r>
          </a:p>
          <a:p>
            <a:pPr lvl="1"/>
            <a:r>
              <a:rPr lang="en-US" altLang="zh-CN" sz="1800" dirty="0"/>
              <a:t>Each graduate student has another, more senior graduate student (known as a student advisor) who advises him or her on what courses to take.</a:t>
            </a:r>
          </a:p>
          <a:p>
            <a:pPr marL="349250" lvl="1" indent="0">
              <a:buClr>
                <a:srgbClr val="80B606">
                  <a:lumMod val="60000"/>
                  <a:lumOff val="40000"/>
                </a:srgbClr>
              </a:buClr>
              <a:buFont typeface="Wingdings" pitchFamily="2" charset="2"/>
              <a:buNone/>
            </a:pP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>
              <a:buClr>
                <a:srgbClr val="80B606"/>
              </a:buClr>
            </a:pPr>
            <a:endParaRPr lang="en-US" dirty="0"/>
          </a:p>
          <a:p>
            <a:pPr marL="349250" lvl="1" indent="0">
              <a:buFont typeface="Wingdings" pitchFamily="2" charset="2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247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427;p27">
            <a:extLst>
              <a:ext uri="{FF2B5EF4-FFF2-40B4-BE49-F238E27FC236}">
                <a16:creationId xmlns:a16="http://schemas.microsoft.com/office/drawing/2014/main" id="{14D9E70B-21E6-4C2A-9184-76236E8365C1}"/>
              </a:ext>
            </a:extLst>
          </p:cNvPr>
          <p:cNvSpPr txBox="1"/>
          <p:nvPr/>
        </p:nvSpPr>
        <p:spPr>
          <a:xfrm>
            <a:off x="349066" y="1293332"/>
            <a:ext cx="2273241" cy="524849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dirty="0"/>
              <a:t>Professors have an SSN, a name, an age, a rank, and a research specialty.</a:t>
            </a:r>
            <a:endParaRPr sz="1600" dirty="0"/>
          </a:p>
          <a:p>
            <a:pPr>
              <a:lnSpc>
                <a:spcPct val="115000"/>
              </a:lnSpc>
              <a:spcBef>
                <a:spcPts val="2133"/>
              </a:spcBef>
            </a:pPr>
            <a:r>
              <a:rPr lang="en-GB" sz="1600" dirty="0"/>
              <a:t>Projects have a project number, a sponsor name (e.g., NSF), a starting date, an ending date, and a budget.</a:t>
            </a:r>
            <a:endParaRPr sz="1600" dirty="0"/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r>
              <a:rPr lang="en-GB" sz="1600" dirty="0"/>
              <a:t>Graduate students have an SSN, a name, an age, and a degree program (e.g., M.S. or Ph.D.).</a:t>
            </a:r>
            <a:endParaRPr sz="2400" dirty="0"/>
          </a:p>
        </p:txBody>
      </p:sp>
      <p:sp>
        <p:nvSpPr>
          <p:cNvPr id="704" name="Google Shape;428;p27">
            <a:extLst>
              <a:ext uri="{FF2B5EF4-FFF2-40B4-BE49-F238E27FC236}">
                <a16:creationId xmlns:a16="http://schemas.microsoft.com/office/drawing/2014/main" id="{4561A26F-CB1D-4CF9-909E-2073441D524F}"/>
              </a:ext>
            </a:extLst>
          </p:cNvPr>
          <p:cNvSpPr txBox="1"/>
          <p:nvPr/>
        </p:nvSpPr>
        <p:spPr>
          <a:xfrm>
            <a:off x="341400" y="1303747"/>
            <a:ext cx="2303238" cy="523808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2133"/>
              </a:spcAft>
            </a:pPr>
            <a:r>
              <a:rPr lang="en-GB" sz="1600"/>
              <a:t>Departments have a department number, a department name, and a main office.</a:t>
            </a:r>
            <a:endParaRPr sz="2400"/>
          </a:p>
        </p:txBody>
      </p:sp>
      <p:sp>
        <p:nvSpPr>
          <p:cNvPr id="705" name="Google Shape;429;p27">
            <a:extLst>
              <a:ext uri="{FF2B5EF4-FFF2-40B4-BE49-F238E27FC236}">
                <a16:creationId xmlns:a16="http://schemas.microsoft.com/office/drawing/2014/main" id="{6C3E31E8-6F85-430D-A62F-80E3122C9FFA}"/>
              </a:ext>
            </a:extLst>
          </p:cNvPr>
          <p:cNvSpPr txBox="1"/>
          <p:nvPr/>
        </p:nvSpPr>
        <p:spPr>
          <a:xfrm>
            <a:off x="349066" y="1303748"/>
            <a:ext cx="2280934" cy="523808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/>
              <a:t>Each project is managed by one professor (known as the project's principal investigator).</a:t>
            </a:r>
            <a:endParaRPr sz="1600"/>
          </a:p>
          <a:p>
            <a:pPr>
              <a:lnSpc>
                <a:spcPct val="115000"/>
              </a:lnSpc>
              <a:spcBef>
                <a:spcPts val="2133"/>
              </a:spcBef>
            </a:pPr>
            <a:r>
              <a:rPr lang="en-GB" sz="1600"/>
              <a:t>Each project is worked on by one or more professors (known as the project's co-investigators).</a:t>
            </a:r>
            <a:endParaRPr sz="1600"/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r>
              <a:rPr lang="en-GB" sz="1600"/>
              <a:t>Professors can manage and/or work on multiple projects.</a:t>
            </a:r>
            <a:endParaRPr sz="2400"/>
          </a:p>
        </p:txBody>
      </p:sp>
      <p:sp>
        <p:nvSpPr>
          <p:cNvPr id="711" name="Google Shape;435;p27">
            <a:extLst>
              <a:ext uri="{FF2B5EF4-FFF2-40B4-BE49-F238E27FC236}">
                <a16:creationId xmlns:a16="http://schemas.microsoft.com/office/drawing/2014/main" id="{B790EF82-C4C9-4D44-8334-B6F423BA1C49}"/>
              </a:ext>
            </a:extLst>
          </p:cNvPr>
          <p:cNvSpPr txBox="1"/>
          <p:nvPr/>
        </p:nvSpPr>
        <p:spPr>
          <a:xfrm>
            <a:off x="341384" y="1293300"/>
            <a:ext cx="2296485" cy="526936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dirty="0"/>
              <a:t>Departments have a professor (known as the chairman) who runs the department.</a:t>
            </a:r>
            <a:endParaRPr sz="1600" dirty="0"/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r>
              <a:rPr lang="en-GB" sz="1600" dirty="0"/>
              <a:t>Professors work in one or more departments, and for each department that they work in, a time percentage is associated with their job.</a:t>
            </a:r>
            <a:endParaRPr sz="1600" dirty="0"/>
          </a:p>
        </p:txBody>
      </p:sp>
      <p:sp>
        <p:nvSpPr>
          <p:cNvPr id="712" name="Google Shape;436;p27">
            <a:extLst>
              <a:ext uri="{FF2B5EF4-FFF2-40B4-BE49-F238E27FC236}">
                <a16:creationId xmlns:a16="http://schemas.microsoft.com/office/drawing/2014/main" id="{60943CA2-0931-49D9-815A-7E2AAD7843D0}"/>
              </a:ext>
            </a:extLst>
          </p:cNvPr>
          <p:cNvSpPr txBox="1"/>
          <p:nvPr/>
        </p:nvSpPr>
        <p:spPr>
          <a:xfrm>
            <a:off x="349843" y="1293299"/>
            <a:ext cx="2280157" cy="526936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dirty="0"/>
              <a:t>Graduate students have one major department in which they are working on their degree. </a:t>
            </a:r>
            <a:endParaRPr sz="1600" dirty="0"/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r>
              <a:rPr lang="en-GB" sz="1600" dirty="0"/>
              <a:t>Each graduate student has another, more senior graduate student (known as a student advisor) who advises him or her on what courses to take.</a:t>
            </a:r>
            <a:endParaRPr sz="1600" dirty="0"/>
          </a:p>
        </p:txBody>
      </p:sp>
      <p:sp>
        <p:nvSpPr>
          <p:cNvPr id="706" name="Google Shape;430;p27">
            <a:extLst>
              <a:ext uri="{FF2B5EF4-FFF2-40B4-BE49-F238E27FC236}">
                <a16:creationId xmlns:a16="http://schemas.microsoft.com/office/drawing/2014/main" id="{2F437F43-8FC2-47BD-A432-7AC08E5669C3}"/>
              </a:ext>
            </a:extLst>
          </p:cNvPr>
          <p:cNvSpPr txBox="1"/>
          <p:nvPr/>
        </p:nvSpPr>
        <p:spPr>
          <a:xfrm>
            <a:off x="349844" y="1307281"/>
            <a:ext cx="2272464" cy="524496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1600" dirty="0"/>
              <a:t>Each project is worked on by one or more graduate students (known as the project's research assistants).</a:t>
            </a:r>
            <a:endParaRPr sz="1600" dirty="0"/>
          </a:p>
          <a:p>
            <a:pPr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</a:pPr>
            <a:r>
              <a:rPr lang="en-GB" sz="1600" dirty="0"/>
              <a:t>When graduate students work on a project, a professor must supervise their work on the project. Graduate students can work on multiple projects, in which case they will have a (potentially different) supervisor for each one.</a:t>
            </a:r>
            <a:endParaRPr sz="1600" dirty="0"/>
          </a:p>
        </p:txBody>
      </p:sp>
      <p:sp>
        <p:nvSpPr>
          <p:cNvPr id="634" name="Google Shape;358;p27">
            <a:extLst>
              <a:ext uri="{FF2B5EF4-FFF2-40B4-BE49-F238E27FC236}">
                <a16:creationId xmlns:a16="http://schemas.microsoft.com/office/drawing/2014/main" id="{E4E792E7-4ABE-49AF-986E-F5692362AA90}"/>
              </a:ext>
            </a:extLst>
          </p:cNvPr>
          <p:cNvSpPr/>
          <p:nvPr/>
        </p:nvSpPr>
        <p:spPr>
          <a:xfrm>
            <a:off x="4211467" y="2241700"/>
            <a:ext cx="1440400" cy="4016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000" dirty="0"/>
              <a:t>Professors</a:t>
            </a:r>
            <a:endParaRPr sz="2000" dirty="0"/>
          </a:p>
        </p:txBody>
      </p:sp>
      <p:sp>
        <p:nvSpPr>
          <p:cNvPr id="635" name="Google Shape;359;p27">
            <a:extLst>
              <a:ext uri="{FF2B5EF4-FFF2-40B4-BE49-F238E27FC236}">
                <a16:creationId xmlns:a16="http://schemas.microsoft.com/office/drawing/2014/main" id="{9271B5D7-01C6-427C-9C4F-FB9BB82A898A}"/>
              </a:ext>
            </a:extLst>
          </p:cNvPr>
          <p:cNvSpPr/>
          <p:nvPr/>
        </p:nvSpPr>
        <p:spPr>
          <a:xfrm>
            <a:off x="5476333" y="993400"/>
            <a:ext cx="9116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 u="sng"/>
              <a:t>ssn</a:t>
            </a:r>
            <a:endParaRPr sz="1600" u="sng"/>
          </a:p>
        </p:txBody>
      </p:sp>
      <p:sp>
        <p:nvSpPr>
          <p:cNvPr id="636" name="Google Shape;360;p27">
            <a:extLst>
              <a:ext uri="{FF2B5EF4-FFF2-40B4-BE49-F238E27FC236}">
                <a16:creationId xmlns:a16="http://schemas.microsoft.com/office/drawing/2014/main" id="{281A0B09-9AE9-40E9-B7A7-6D890E581B8E}"/>
              </a:ext>
            </a:extLst>
          </p:cNvPr>
          <p:cNvSpPr/>
          <p:nvPr/>
        </p:nvSpPr>
        <p:spPr>
          <a:xfrm>
            <a:off x="2945733" y="1289733"/>
            <a:ext cx="1082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 dirty="0"/>
              <a:t>Rank</a:t>
            </a:r>
            <a:endParaRPr sz="1600" dirty="0"/>
          </a:p>
        </p:txBody>
      </p:sp>
      <p:sp>
        <p:nvSpPr>
          <p:cNvPr id="637" name="Google Shape;361;p27">
            <a:extLst>
              <a:ext uri="{FF2B5EF4-FFF2-40B4-BE49-F238E27FC236}">
                <a16:creationId xmlns:a16="http://schemas.microsoft.com/office/drawing/2014/main" id="{25632BB0-AB31-4DE8-8FCB-BFD2EB3CE395}"/>
              </a:ext>
            </a:extLst>
          </p:cNvPr>
          <p:cNvSpPr/>
          <p:nvPr/>
        </p:nvSpPr>
        <p:spPr>
          <a:xfrm>
            <a:off x="4564733" y="1321764"/>
            <a:ext cx="9116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Age</a:t>
            </a:r>
            <a:endParaRPr sz="1600"/>
          </a:p>
        </p:txBody>
      </p:sp>
      <p:cxnSp>
        <p:nvCxnSpPr>
          <p:cNvPr id="638" name="Google Shape;362;p27">
            <a:extLst>
              <a:ext uri="{FF2B5EF4-FFF2-40B4-BE49-F238E27FC236}">
                <a16:creationId xmlns:a16="http://schemas.microsoft.com/office/drawing/2014/main" id="{3D5B2944-6F79-4688-B1FE-75F168B1DFF3}"/>
              </a:ext>
            </a:extLst>
          </p:cNvPr>
          <p:cNvCxnSpPr>
            <a:stCxn id="634" idx="0"/>
            <a:endCxn id="635" idx="4"/>
          </p:cNvCxnSpPr>
          <p:nvPr/>
        </p:nvCxnSpPr>
        <p:spPr>
          <a:xfrm rot="10800000" flipH="1">
            <a:off x="4931667" y="1394900"/>
            <a:ext cx="1000400" cy="84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9" name="Google Shape;363;p27">
            <a:extLst>
              <a:ext uri="{FF2B5EF4-FFF2-40B4-BE49-F238E27FC236}">
                <a16:creationId xmlns:a16="http://schemas.microsoft.com/office/drawing/2014/main" id="{91FB9B07-C2A2-4277-9104-1D291ECDD1CE}"/>
              </a:ext>
            </a:extLst>
          </p:cNvPr>
          <p:cNvCxnSpPr>
            <a:stCxn id="634" idx="0"/>
            <a:endCxn id="636" idx="6"/>
          </p:cNvCxnSpPr>
          <p:nvPr/>
        </p:nvCxnSpPr>
        <p:spPr>
          <a:xfrm rot="10800000">
            <a:off x="4028467" y="1490500"/>
            <a:ext cx="903200" cy="751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0" name="Google Shape;364;p27">
            <a:extLst>
              <a:ext uri="{FF2B5EF4-FFF2-40B4-BE49-F238E27FC236}">
                <a16:creationId xmlns:a16="http://schemas.microsoft.com/office/drawing/2014/main" id="{75B6DDAA-210A-4EF7-A6D6-DC2201FA6AC5}"/>
              </a:ext>
            </a:extLst>
          </p:cNvPr>
          <p:cNvCxnSpPr>
            <a:stCxn id="634" idx="0"/>
            <a:endCxn id="637" idx="4"/>
          </p:cNvCxnSpPr>
          <p:nvPr/>
        </p:nvCxnSpPr>
        <p:spPr>
          <a:xfrm rot="10800000" flipH="1">
            <a:off x="4931667" y="1723300"/>
            <a:ext cx="88800" cy="51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1" name="Google Shape;365;p27">
            <a:extLst>
              <a:ext uri="{FF2B5EF4-FFF2-40B4-BE49-F238E27FC236}">
                <a16:creationId xmlns:a16="http://schemas.microsoft.com/office/drawing/2014/main" id="{00E9F5A4-1515-4990-8EF0-390187904346}"/>
              </a:ext>
            </a:extLst>
          </p:cNvPr>
          <p:cNvSpPr/>
          <p:nvPr/>
        </p:nvSpPr>
        <p:spPr>
          <a:xfrm>
            <a:off x="4263004" y="4898283"/>
            <a:ext cx="1284800" cy="4016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000" dirty="0"/>
              <a:t>Dept.</a:t>
            </a:r>
            <a:endParaRPr sz="2000" dirty="0"/>
          </a:p>
        </p:txBody>
      </p:sp>
      <p:sp>
        <p:nvSpPr>
          <p:cNvPr id="642" name="Google Shape;366;p27">
            <a:extLst>
              <a:ext uri="{FF2B5EF4-FFF2-40B4-BE49-F238E27FC236}">
                <a16:creationId xmlns:a16="http://schemas.microsoft.com/office/drawing/2014/main" id="{C11585B2-84CF-41BD-9AC6-53586746E5CD}"/>
              </a:ext>
            </a:extLst>
          </p:cNvPr>
          <p:cNvSpPr/>
          <p:nvPr/>
        </p:nvSpPr>
        <p:spPr>
          <a:xfrm>
            <a:off x="3052800" y="5867333"/>
            <a:ext cx="9116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 u="sng"/>
              <a:t>dno</a:t>
            </a:r>
            <a:endParaRPr sz="1600" u="sng"/>
          </a:p>
        </p:txBody>
      </p:sp>
      <p:sp>
        <p:nvSpPr>
          <p:cNvPr id="643" name="Google Shape;367;p27">
            <a:extLst>
              <a:ext uri="{FF2B5EF4-FFF2-40B4-BE49-F238E27FC236}">
                <a16:creationId xmlns:a16="http://schemas.microsoft.com/office/drawing/2014/main" id="{339E368D-4F3E-4292-9E4B-E50279CA4B11}"/>
              </a:ext>
            </a:extLst>
          </p:cNvPr>
          <p:cNvSpPr/>
          <p:nvPr/>
        </p:nvSpPr>
        <p:spPr>
          <a:xfrm>
            <a:off x="4120667" y="5867333"/>
            <a:ext cx="1284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dname</a:t>
            </a:r>
            <a:endParaRPr sz="1600"/>
          </a:p>
        </p:txBody>
      </p:sp>
      <p:sp>
        <p:nvSpPr>
          <p:cNvPr id="644" name="Google Shape;368;p27">
            <a:extLst>
              <a:ext uri="{FF2B5EF4-FFF2-40B4-BE49-F238E27FC236}">
                <a16:creationId xmlns:a16="http://schemas.microsoft.com/office/drawing/2014/main" id="{5D550758-FD9E-451A-AA17-3ABA99A1D1F0}"/>
              </a:ext>
            </a:extLst>
          </p:cNvPr>
          <p:cNvSpPr/>
          <p:nvPr/>
        </p:nvSpPr>
        <p:spPr>
          <a:xfrm>
            <a:off x="5456967" y="5867333"/>
            <a:ext cx="1082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office</a:t>
            </a:r>
            <a:endParaRPr sz="1600"/>
          </a:p>
        </p:txBody>
      </p:sp>
      <p:cxnSp>
        <p:nvCxnSpPr>
          <p:cNvPr id="645" name="Google Shape;369;p27">
            <a:extLst>
              <a:ext uri="{FF2B5EF4-FFF2-40B4-BE49-F238E27FC236}">
                <a16:creationId xmlns:a16="http://schemas.microsoft.com/office/drawing/2014/main" id="{0FD36BA3-BC99-4666-AB54-256A0314583B}"/>
              </a:ext>
            </a:extLst>
          </p:cNvPr>
          <p:cNvCxnSpPr>
            <a:stCxn id="641" idx="2"/>
            <a:endCxn id="642" idx="6"/>
          </p:cNvCxnSpPr>
          <p:nvPr/>
        </p:nvCxnSpPr>
        <p:spPr>
          <a:xfrm flipH="1">
            <a:off x="3964204" y="5299883"/>
            <a:ext cx="941200" cy="76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6" name="Google Shape;370;p27">
            <a:extLst>
              <a:ext uri="{FF2B5EF4-FFF2-40B4-BE49-F238E27FC236}">
                <a16:creationId xmlns:a16="http://schemas.microsoft.com/office/drawing/2014/main" id="{0A4080DE-D711-4268-A83D-6B12A79CB43A}"/>
              </a:ext>
            </a:extLst>
          </p:cNvPr>
          <p:cNvCxnSpPr>
            <a:stCxn id="641" idx="2"/>
            <a:endCxn id="643" idx="0"/>
          </p:cNvCxnSpPr>
          <p:nvPr/>
        </p:nvCxnSpPr>
        <p:spPr>
          <a:xfrm flipH="1">
            <a:off x="4763004" y="5299883"/>
            <a:ext cx="142400" cy="56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7" name="Google Shape;371;p27">
            <a:extLst>
              <a:ext uri="{FF2B5EF4-FFF2-40B4-BE49-F238E27FC236}">
                <a16:creationId xmlns:a16="http://schemas.microsoft.com/office/drawing/2014/main" id="{14E181F1-565C-4FC2-9FA3-35E5D0D612EB}"/>
              </a:ext>
            </a:extLst>
          </p:cNvPr>
          <p:cNvCxnSpPr>
            <a:stCxn id="641" idx="2"/>
            <a:endCxn id="644" idx="0"/>
          </p:cNvCxnSpPr>
          <p:nvPr/>
        </p:nvCxnSpPr>
        <p:spPr>
          <a:xfrm>
            <a:off x="4905404" y="5299883"/>
            <a:ext cx="1092800" cy="56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8" name="Google Shape;372;p27">
            <a:extLst>
              <a:ext uri="{FF2B5EF4-FFF2-40B4-BE49-F238E27FC236}">
                <a16:creationId xmlns:a16="http://schemas.microsoft.com/office/drawing/2014/main" id="{FE6476FC-E6F4-4F3D-AB22-2D3DB28FBFEE}"/>
              </a:ext>
            </a:extLst>
          </p:cNvPr>
          <p:cNvSpPr/>
          <p:nvPr/>
        </p:nvSpPr>
        <p:spPr>
          <a:xfrm>
            <a:off x="3781267" y="719300"/>
            <a:ext cx="1082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Spec</a:t>
            </a:r>
            <a:endParaRPr sz="1600"/>
          </a:p>
        </p:txBody>
      </p:sp>
      <p:cxnSp>
        <p:nvCxnSpPr>
          <p:cNvPr id="649" name="Google Shape;373;p27">
            <a:extLst>
              <a:ext uri="{FF2B5EF4-FFF2-40B4-BE49-F238E27FC236}">
                <a16:creationId xmlns:a16="http://schemas.microsoft.com/office/drawing/2014/main" id="{FF2E75B2-C13A-4E3C-9CCF-7D20245B5D52}"/>
              </a:ext>
            </a:extLst>
          </p:cNvPr>
          <p:cNvCxnSpPr>
            <a:stCxn id="634" idx="0"/>
            <a:endCxn id="648" idx="4"/>
          </p:cNvCxnSpPr>
          <p:nvPr/>
        </p:nvCxnSpPr>
        <p:spPr>
          <a:xfrm rot="10800000">
            <a:off x="4322467" y="1120900"/>
            <a:ext cx="609200" cy="112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50" name="Google Shape;374;p27">
            <a:extLst>
              <a:ext uri="{FF2B5EF4-FFF2-40B4-BE49-F238E27FC236}">
                <a16:creationId xmlns:a16="http://schemas.microsoft.com/office/drawing/2014/main" id="{F4E1071D-A096-4A87-B7CF-27E4B7F410EB}"/>
              </a:ext>
            </a:extLst>
          </p:cNvPr>
          <p:cNvSpPr/>
          <p:nvPr/>
        </p:nvSpPr>
        <p:spPr>
          <a:xfrm>
            <a:off x="5191400" y="3093984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51" name="Google Shape;375;p27">
            <a:extLst>
              <a:ext uri="{FF2B5EF4-FFF2-40B4-BE49-F238E27FC236}">
                <a16:creationId xmlns:a16="http://schemas.microsoft.com/office/drawing/2014/main" id="{C332C4E5-BBFD-4908-8C39-873211D91619}"/>
              </a:ext>
            </a:extLst>
          </p:cNvPr>
          <p:cNvSpPr/>
          <p:nvPr/>
        </p:nvSpPr>
        <p:spPr>
          <a:xfrm>
            <a:off x="3582184" y="3093967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52" name="Google Shape;376;p27">
            <a:extLst>
              <a:ext uri="{FF2B5EF4-FFF2-40B4-BE49-F238E27FC236}">
                <a16:creationId xmlns:a16="http://schemas.microsoft.com/office/drawing/2014/main" id="{C3A02B00-69CA-4126-870D-83208BF2ECF4}"/>
              </a:ext>
            </a:extLst>
          </p:cNvPr>
          <p:cNvSpPr/>
          <p:nvPr/>
        </p:nvSpPr>
        <p:spPr>
          <a:xfrm>
            <a:off x="7000200" y="799233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53" name="Google Shape;377;p27">
            <a:extLst>
              <a:ext uri="{FF2B5EF4-FFF2-40B4-BE49-F238E27FC236}">
                <a16:creationId xmlns:a16="http://schemas.microsoft.com/office/drawing/2014/main" id="{9ED699BE-DA77-44A6-BFE4-3AEA0EC98C2B}"/>
              </a:ext>
            </a:extLst>
          </p:cNvPr>
          <p:cNvSpPr/>
          <p:nvPr/>
        </p:nvSpPr>
        <p:spPr>
          <a:xfrm>
            <a:off x="7069284" y="2076351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54" name="Google Shape;378;p27">
            <a:extLst>
              <a:ext uri="{FF2B5EF4-FFF2-40B4-BE49-F238E27FC236}">
                <a16:creationId xmlns:a16="http://schemas.microsoft.com/office/drawing/2014/main" id="{D5C61181-9F7A-4C5B-AAA5-3B964C9585BF}"/>
              </a:ext>
            </a:extLst>
          </p:cNvPr>
          <p:cNvSpPr/>
          <p:nvPr/>
        </p:nvSpPr>
        <p:spPr>
          <a:xfrm>
            <a:off x="7066733" y="3353500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55" name="Google Shape;379;p27">
            <a:extLst>
              <a:ext uri="{FF2B5EF4-FFF2-40B4-BE49-F238E27FC236}">
                <a16:creationId xmlns:a16="http://schemas.microsoft.com/office/drawing/2014/main" id="{CEA7865F-0C9A-4FCF-917F-52B6EF6A9F1F}"/>
              </a:ext>
            </a:extLst>
          </p:cNvPr>
          <p:cNvSpPr/>
          <p:nvPr/>
        </p:nvSpPr>
        <p:spPr>
          <a:xfrm>
            <a:off x="7070884" y="4630684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56" name="Google Shape;380;p27">
            <a:extLst>
              <a:ext uri="{FF2B5EF4-FFF2-40B4-BE49-F238E27FC236}">
                <a16:creationId xmlns:a16="http://schemas.microsoft.com/office/drawing/2014/main" id="{704BF7B7-D15D-4F62-9DF7-195C567CF265}"/>
              </a:ext>
            </a:extLst>
          </p:cNvPr>
          <p:cNvSpPr/>
          <p:nvPr/>
        </p:nvSpPr>
        <p:spPr>
          <a:xfrm>
            <a:off x="8905300" y="4898263"/>
            <a:ext cx="1284800" cy="5104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000" dirty="0"/>
              <a:t>Graduate students</a:t>
            </a:r>
            <a:endParaRPr sz="2000" dirty="0"/>
          </a:p>
        </p:txBody>
      </p:sp>
      <p:sp>
        <p:nvSpPr>
          <p:cNvPr id="657" name="Google Shape;381;p27">
            <a:extLst>
              <a:ext uri="{FF2B5EF4-FFF2-40B4-BE49-F238E27FC236}">
                <a16:creationId xmlns:a16="http://schemas.microsoft.com/office/drawing/2014/main" id="{84534E03-5FE6-4D3A-8408-57109C338374}"/>
              </a:ext>
            </a:extLst>
          </p:cNvPr>
          <p:cNvSpPr/>
          <p:nvPr/>
        </p:nvSpPr>
        <p:spPr>
          <a:xfrm>
            <a:off x="8905304" y="2241716"/>
            <a:ext cx="1284800" cy="4016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2000" dirty="0"/>
              <a:t>Projects</a:t>
            </a:r>
            <a:endParaRPr sz="2000" dirty="0"/>
          </a:p>
        </p:txBody>
      </p:sp>
      <p:sp>
        <p:nvSpPr>
          <p:cNvPr id="658" name="Google Shape;382;p27">
            <a:extLst>
              <a:ext uri="{FF2B5EF4-FFF2-40B4-BE49-F238E27FC236}">
                <a16:creationId xmlns:a16="http://schemas.microsoft.com/office/drawing/2014/main" id="{6A9780E8-583F-493F-8B10-3C278775E8EB}"/>
              </a:ext>
            </a:extLst>
          </p:cNvPr>
          <p:cNvSpPr/>
          <p:nvPr/>
        </p:nvSpPr>
        <p:spPr>
          <a:xfrm>
            <a:off x="7825500" y="5867331"/>
            <a:ext cx="9116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 u="sng"/>
              <a:t>ssn</a:t>
            </a:r>
            <a:endParaRPr sz="1600" u="sng"/>
          </a:p>
        </p:txBody>
      </p:sp>
      <p:sp>
        <p:nvSpPr>
          <p:cNvPr id="659" name="Google Shape;383;p27">
            <a:extLst>
              <a:ext uri="{FF2B5EF4-FFF2-40B4-BE49-F238E27FC236}">
                <a16:creationId xmlns:a16="http://schemas.microsoft.com/office/drawing/2014/main" id="{1B61F9C9-C085-42AF-9BE1-E37F2F8B3353}"/>
              </a:ext>
            </a:extLst>
          </p:cNvPr>
          <p:cNvSpPr/>
          <p:nvPr/>
        </p:nvSpPr>
        <p:spPr>
          <a:xfrm>
            <a:off x="10639067" y="2068733"/>
            <a:ext cx="1284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Budget</a:t>
            </a:r>
            <a:endParaRPr sz="1600"/>
          </a:p>
        </p:txBody>
      </p:sp>
      <p:sp>
        <p:nvSpPr>
          <p:cNvPr id="660" name="Google Shape;384;p27">
            <a:extLst>
              <a:ext uri="{FF2B5EF4-FFF2-40B4-BE49-F238E27FC236}">
                <a16:creationId xmlns:a16="http://schemas.microsoft.com/office/drawing/2014/main" id="{3209A36D-4935-4EDA-9EF1-5EA7BB4C0F16}"/>
              </a:ext>
            </a:extLst>
          </p:cNvPr>
          <p:cNvSpPr/>
          <p:nvPr/>
        </p:nvSpPr>
        <p:spPr>
          <a:xfrm>
            <a:off x="10639067" y="1393067"/>
            <a:ext cx="1082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end_date</a:t>
            </a:r>
            <a:endParaRPr sz="1600"/>
          </a:p>
        </p:txBody>
      </p:sp>
      <p:sp>
        <p:nvSpPr>
          <p:cNvPr id="661" name="Google Shape;385;p27">
            <a:extLst>
              <a:ext uri="{FF2B5EF4-FFF2-40B4-BE49-F238E27FC236}">
                <a16:creationId xmlns:a16="http://schemas.microsoft.com/office/drawing/2014/main" id="{1F99AAA2-8221-48FA-A997-2F03447C96FF}"/>
              </a:ext>
            </a:extLst>
          </p:cNvPr>
          <p:cNvSpPr/>
          <p:nvPr/>
        </p:nvSpPr>
        <p:spPr>
          <a:xfrm>
            <a:off x="9912200" y="842667"/>
            <a:ext cx="14012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sponser</a:t>
            </a:r>
            <a:endParaRPr sz="1600"/>
          </a:p>
        </p:txBody>
      </p:sp>
      <p:sp>
        <p:nvSpPr>
          <p:cNvPr id="662" name="Google Shape;386;p27">
            <a:extLst>
              <a:ext uri="{FF2B5EF4-FFF2-40B4-BE49-F238E27FC236}">
                <a16:creationId xmlns:a16="http://schemas.microsoft.com/office/drawing/2014/main" id="{7B3F5F03-991B-4C9A-BD18-17B8CB9EF38C}"/>
              </a:ext>
            </a:extLst>
          </p:cNvPr>
          <p:cNvSpPr/>
          <p:nvPr/>
        </p:nvSpPr>
        <p:spPr>
          <a:xfrm>
            <a:off x="9107767" y="1393067"/>
            <a:ext cx="1082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start_date</a:t>
            </a:r>
            <a:endParaRPr sz="1600"/>
          </a:p>
        </p:txBody>
      </p:sp>
      <p:sp>
        <p:nvSpPr>
          <p:cNvPr id="663" name="Google Shape;387;p27">
            <a:extLst>
              <a:ext uri="{FF2B5EF4-FFF2-40B4-BE49-F238E27FC236}">
                <a16:creationId xmlns:a16="http://schemas.microsoft.com/office/drawing/2014/main" id="{02FE4BFD-E67B-4009-92A0-772060FAD742}"/>
              </a:ext>
            </a:extLst>
          </p:cNvPr>
          <p:cNvSpPr/>
          <p:nvPr/>
        </p:nvSpPr>
        <p:spPr>
          <a:xfrm>
            <a:off x="8537700" y="842664"/>
            <a:ext cx="9116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 u="sng"/>
              <a:t>pno</a:t>
            </a:r>
            <a:endParaRPr sz="1600" u="sng"/>
          </a:p>
        </p:txBody>
      </p:sp>
      <p:sp>
        <p:nvSpPr>
          <p:cNvPr id="664" name="Google Shape;388;p27">
            <a:extLst>
              <a:ext uri="{FF2B5EF4-FFF2-40B4-BE49-F238E27FC236}">
                <a16:creationId xmlns:a16="http://schemas.microsoft.com/office/drawing/2014/main" id="{CC3005BC-2C70-40EC-8087-F504592FBF58}"/>
              </a:ext>
            </a:extLst>
          </p:cNvPr>
          <p:cNvSpPr/>
          <p:nvPr/>
        </p:nvSpPr>
        <p:spPr>
          <a:xfrm>
            <a:off x="10078167" y="6349464"/>
            <a:ext cx="9116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Age</a:t>
            </a:r>
            <a:endParaRPr sz="1600"/>
          </a:p>
        </p:txBody>
      </p:sp>
      <p:sp>
        <p:nvSpPr>
          <p:cNvPr id="665" name="Google Shape;389;p27">
            <a:extLst>
              <a:ext uri="{FF2B5EF4-FFF2-40B4-BE49-F238E27FC236}">
                <a16:creationId xmlns:a16="http://schemas.microsoft.com/office/drawing/2014/main" id="{31575F0D-A6FA-438D-A82C-F0C661A7EF17}"/>
              </a:ext>
            </a:extLst>
          </p:cNvPr>
          <p:cNvSpPr/>
          <p:nvPr/>
        </p:nvSpPr>
        <p:spPr>
          <a:xfrm>
            <a:off x="9166567" y="5867333"/>
            <a:ext cx="10652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name</a:t>
            </a:r>
            <a:endParaRPr sz="1600"/>
          </a:p>
        </p:txBody>
      </p:sp>
      <p:sp>
        <p:nvSpPr>
          <p:cNvPr id="666" name="Google Shape;390;p27">
            <a:extLst>
              <a:ext uri="{FF2B5EF4-FFF2-40B4-BE49-F238E27FC236}">
                <a16:creationId xmlns:a16="http://schemas.microsoft.com/office/drawing/2014/main" id="{9BC16244-AC3B-4308-A90F-9A10C266C692}"/>
              </a:ext>
            </a:extLst>
          </p:cNvPr>
          <p:cNvSpPr/>
          <p:nvPr/>
        </p:nvSpPr>
        <p:spPr>
          <a:xfrm>
            <a:off x="8537700" y="6349467"/>
            <a:ext cx="1082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prog.</a:t>
            </a:r>
            <a:endParaRPr sz="1600"/>
          </a:p>
        </p:txBody>
      </p:sp>
      <p:sp>
        <p:nvSpPr>
          <p:cNvPr id="667" name="Google Shape;391;p27">
            <a:extLst>
              <a:ext uri="{FF2B5EF4-FFF2-40B4-BE49-F238E27FC236}">
                <a16:creationId xmlns:a16="http://schemas.microsoft.com/office/drawing/2014/main" id="{58C624CC-E978-4F9E-AA4E-CB7108F274AD}"/>
              </a:ext>
            </a:extLst>
          </p:cNvPr>
          <p:cNvSpPr/>
          <p:nvPr/>
        </p:nvSpPr>
        <p:spPr>
          <a:xfrm>
            <a:off x="10921784" y="4623051"/>
            <a:ext cx="1180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68" name="Google Shape;392;p27">
            <a:extLst>
              <a:ext uri="{FF2B5EF4-FFF2-40B4-BE49-F238E27FC236}">
                <a16:creationId xmlns:a16="http://schemas.microsoft.com/office/drawing/2014/main" id="{995F8689-1A80-4AB2-9EDD-E6D7E8601151}"/>
              </a:ext>
            </a:extLst>
          </p:cNvPr>
          <p:cNvSpPr/>
          <p:nvPr/>
        </p:nvSpPr>
        <p:spPr>
          <a:xfrm>
            <a:off x="8905300" y="3294767"/>
            <a:ext cx="1284800" cy="952000"/>
          </a:xfrm>
          <a:prstGeom prst="diamond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E06666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highlight>
                <a:schemeClr val="lt2"/>
              </a:highlight>
            </a:endParaRPr>
          </a:p>
        </p:txBody>
      </p:sp>
      <p:sp>
        <p:nvSpPr>
          <p:cNvPr id="669" name="Google Shape;393;p27">
            <a:extLst>
              <a:ext uri="{FF2B5EF4-FFF2-40B4-BE49-F238E27FC236}">
                <a16:creationId xmlns:a16="http://schemas.microsoft.com/office/drawing/2014/main" id="{156A198F-38CB-48CE-99CC-1CDF9D949A54}"/>
              </a:ext>
            </a:extLst>
          </p:cNvPr>
          <p:cNvSpPr/>
          <p:nvPr/>
        </p:nvSpPr>
        <p:spPr>
          <a:xfrm>
            <a:off x="2918200" y="2564151"/>
            <a:ext cx="1180800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/>
              <a:t>ptime</a:t>
            </a:r>
            <a:endParaRPr sz="1600"/>
          </a:p>
        </p:txBody>
      </p:sp>
      <p:sp>
        <p:nvSpPr>
          <p:cNvPr id="670" name="Google Shape;394;p27">
            <a:extLst>
              <a:ext uri="{FF2B5EF4-FFF2-40B4-BE49-F238E27FC236}">
                <a16:creationId xmlns:a16="http://schemas.microsoft.com/office/drawing/2014/main" id="{0D185679-8778-4AC2-8E05-1BD8235B701E}"/>
              </a:ext>
            </a:extLst>
          </p:cNvPr>
          <p:cNvSpPr txBox="1"/>
          <p:nvPr/>
        </p:nvSpPr>
        <p:spPr>
          <a:xfrm>
            <a:off x="7231415" y="4871667"/>
            <a:ext cx="8500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/>
              <a:t>majors</a:t>
            </a:r>
            <a:endParaRPr sz="1333"/>
          </a:p>
        </p:txBody>
      </p:sp>
      <p:sp>
        <p:nvSpPr>
          <p:cNvPr id="671" name="Google Shape;395;p27">
            <a:extLst>
              <a:ext uri="{FF2B5EF4-FFF2-40B4-BE49-F238E27FC236}">
                <a16:creationId xmlns:a16="http://schemas.microsoft.com/office/drawing/2014/main" id="{EF39E802-F7D3-44FA-B3DB-FB5A5648DD6A}"/>
              </a:ext>
            </a:extLst>
          </p:cNvPr>
          <p:cNvSpPr txBox="1"/>
          <p:nvPr/>
        </p:nvSpPr>
        <p:spPr>
          <a:xfrm>
            <a:off x="7206934" y="3606447"/>
            <a:ext cx="10828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dirty="0"/>
              <a:t>supervises</a:t>
            </a:r>
            <a:endParaRPr sz="1333" dirty="0"/>
          </a:p>
        </p:txBody>
      </p:sp>
      <p:sp>
        <p:nvSpPr>
          <p:cNvPr id="672" name="Google Shape;396;p27">
            <a:extLst>
              <a:ext uri="{FF2B5EF4-FFF2-40B4-BE49-F238E27FC236}">
                <a16:creationId xmlns:a16="http://schemas.microsoft.com/office/drawing/2014/main" id="{B8DC1926-08AC-49AE-BF4F-85BC64DE88AB}"/>
              </a:ext>
            </a:extLst>
          </p:cNvPr>
          <p:cNvSpPr txBox="1"/>
          <p:nvPr/>
        </p:nvSpPr>
        <p:spPr>
          <a:xfrm>
            <a:off x="7251700" y="2313917"/>
            <a:ext cx="10000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dirty="0"/>
              <a:t>manages</a:t>
            </a:r>
            <a:endParaRPr sz="1333" dirty="0"/>
          </a:p>
        </p:txBody>
      </p:sp>
      <p:sp>
        <p:nvSpPr>
          <p:cNvPr id="673" name="Google Shape;397;p27">
            <a:extLst>
              <a:ext uri="{FF2B5EF4-FFF2-40B4-BE49-F238E27FC236}">
                <a16:creationId xmlns:a16="http://schemas.microsoft.com/office/drawing/2014/main" id="{B95831BA-3D39-4DF9-AF47-DA6AA2F47052}"/>
              </a:ext>
            </a:extLst>
          </p:cNvPr>
          <p:cNvSpPr txBox="1"/>
          <p:nvPr/>
        </p:nvSpPr>
        <p:spPr>
          <a:xfrm>
            <a:off x="7090601" y="993400"/>
            <a:ext cx="10000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/>
              <a:t>works_on</a:t>
            </a:r>
            <a:endParaRPr sz="1333"/>
          </a:p>
        </p:txBody>
      </p:sp>
      <p:sp>
        <p:nvSpPr>
          <p:cNvPr id="674" name="Google Shape;398;p27">
            <a:extLst>
              <a:ext uri="{FF2B5EF4-FFF2-40B4-BE49-F238E27FC236}">
                <a16:creationId xmlns:a16="http://schemas.microsoft.com/office/drawing/2014/main" id="{07454C95-054C-4519-9273-5DE4B54B8042}"/>
              </a:ext>
            </a:extLst>
          </p:cNvPr>
          <p:cNvSpPr txBox="1"/>
          <p:nvPr/>
        </p:nvSpPr>
        <p:spPr>
          <a:xfrm>
            <a:off x="5462133" y="3288167"/>
            <a:ext cx="6552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dirty="0"/>
              <a:t>runs</a:t>
            </a:r>
            <a:endParaRPr sz="1333" dirty="0"/>
          </a:p>
        </p:txBody>
      </p:sp>
      <p:sp>
        <p:nvSpPr>
          <p:cNvPr id="675" name="Google Shape;399;p27">
            <a:extLst>
              <a:ext uri="{FF2B5EF4-FFF2-40B4-BE49-F238E27FC236}">
                <a16:creationId xmlns:a16="http://schemas.microsoft.com/office/drawing/2014/main" id="{21F7AB25-05CF-4870-BFB0-140B92CD30D0}"/>
              </a:ext>
            </a:extLst>
          </p:cNvPr>
          <p:cNvSpPr txBox="1"/>
          <p:nvPr/>
        </p:nvSpPr>
        <p:spPr>
          <a:xfrm>
            <a:off x="3739219" y="3338009"/>
            <a:ext cx="10000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dirty="0" err="1"/>
              <a:t>works_in</a:t>
            </a:r>
            <a:endParaRPr sz="1333" dirty="0"/>
          </a:p>
        </p:txBody>
      </p:sp>
      <p:sp>
        <p:nvSpPr>
          <p:cNvPr id="676" name="Google Shape;400;p27">
            <a:extLst>
              <a:ext uri="{FF2B5EF4-FFF2-40B4-BE49-F238E27FC236}">
                <a16:creationId xmlns:a16="http://schemas.microsoft.com/office/drawing/2014/main" id="{E6D53FD2-3C14-4E43-851A-F7718CD5554C}"/>
              </a:ext>
            </a:extLst>
          </p:cNvPr>
          <p:cNvSpPr txBox="1"/>
          <p:nvPr/>
        </p:nvSpPr>
        <p:spPr>
          <a:xfrm>
            <a:off x="11102601" y="4817267"/>
            <a:ext cx="1000000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dirty="0"/>
              <a:t>advises</a:t>
            </a:r>
            <a:endParaRPr sz="1333" dirty="0"/>
          </a:p>
        </p:txBody>
      </p:sp>
      <p:sp>
        <p:nvSpPr>
          <p:cNvPr id="677" name="Google Shape;401;p27">
            <a:extLst>
              <a:ext uri="{FF2B5EF4-FFF2-40B4-BE49-F238E27FC236}">
                <a16:creationId xmlns:a16="http://schemas.microsoft.com/office/drawing/2014/main" id="{A02ACD09-F872-4232-AB98-7CA755DF6730}"/>
              </a:ext>
            </a:extLst>
          </p:cNvPr>
          <p:cNvSpPr txBox="1"/>
          <p:nvPr/>
        </p:nvSpPr>
        <p:spPr>
          <a:xfrm>
            <a:off x="8898531" y="3547900"/>
            <a:ext cx="1490536" cy="5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dirty="0" err="1"/>
              <a:t>works_on_proj</a:t>
            </a:r>
            <a:endParaRPr sz="1333" dirty="0"/>
          </a:p>
        </p:txBody>
      </p:sp>
      <p:cxnSp>
        <p:nvCxnSpPr>
          <p:cNvPr id="678" name="Google Shape;402;p27">
            <a:extLst>
              <a:ext uri="{FF2B5EF4-FFF2-40B4-BE49-F238E27FC236}">
                <a16:creationId xmlns:a16="http://schemas.microsoft.com/office/drawing/2014/main" id="{402A612B-A8D8-4B75-998D-7DCCE30F4246}"/>
              </a:ext>
            </a:extLst>
          </p:cNvPr>
          <p:cNvCxnSpPr>
            <a:stCxn id="657" idx="0"/>
            <a:endCxn id="663" idx="4"/>
          </p:cNvCxnSpPr>
          <p:nvPr/>
        </p:nvCxnSpPr>
        <p:spPr>
          <a:xfrm rot="10800000">
            <a:off x="8993304" y="1244116"/>
            <a:ext cx="554400" cy="99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9" name="Google Shape;403;p27">
            <a:extLst>
              <a:ext uri="{FF2B5EF4-FFF2-40B4-BE49-F238E27FC236}">
                <a16:creationId xmlns:a16="http://schemas.microsoft.com/office/drawing/2014/main" id="{0F54086F-0944-4655-8681-5069310B1A2B}"/>
              </a:ext>
            </a:extLst>
          </p:cNvPr>
          <p:cNvCxnSpPr>
            <a:stCxn id="657" idx="0"/>
            <a:endCxn id="662" idx="4"/>
          </p:cNvCxnSpPr>
          <p:nvPr/>
        </p:nvCxnSpPr>
        <p:spPr>
          <a:xfrm rot="10800000" flipH="1">
            <a:off x="9547704" y="1794516"/>
            <a:ext cx="101600" cy="44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0" name="Google Shape;404;p27">
            <a:extLst>
              <a:ext uri="{FF2B5EF4-FFF2-40B4-BE49-F238E27FC236}">
                <a16:creationId xmlns:a16="http://schemas.microsoft.com/office/drawing/2014/main" id="{7574AFCD-AFD6-4A92-998D-B3ED69D16549}"/>
              </a:ext>
            </a:extLst>
          </p:cNvPr>
          <p:cNvCxnSpPr>
            <a:stCxn id="657" idx="0"/>
            <a:endCxn id="661" idx="4"/>
          </p:cNvCxnSpPr>
          <p:nvPr/>
        </p:nvCxnSpPr>
        <p:spPr>
          <a:xfrm rot="10800000" flipH="1">
            <a:off x="9547704" y="1244116"/>
            <a:ext cx="1065200" cy="99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1" name="Google Shape;405;p27">
            <a:extLst>
              <a:ext uri="{FF2B5EF4-FFF2-40B4-BE49-F238E27FC236}">
                <a16:creationId xmlns:a16="http://schemas.microsoft.com/office/drawing/2014/main" id="{13C9CD2A-5DCF-42D4-8E29-9694872EBFE9}"/>
              </a:ext>
            </a:extLst>
          </p:cNvPr>
          <p:cNvCxnSpPr>
            <a:stCxn id="657" idx="0"/>
            <a:endCxn id="660" idx="4"/>
          </p:cNvCxnSpPr>
          <p:nvPr/>
        </p:nvCxnSpPr>
        <p:spPr>
          <a:xfrm rot="10800000" flipH="1">
            <a:off x="9547704" y="1794516"/>
            <a:ext cx="1632800" cy="44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2" name="Google Shape;406;p27">
            <a:extLst>
              <a:ext uri="{FF2B5EF4-FFF2-40B4-BE49-F238E27FC236}">
                <a16:creationId xmlns:a16="http://schemas.microsoft.com/office/drawing/2014/main" id="{CA6DC593-A30C-4D07-A2F8-FC8087516531}"/>
              </a:ext>
            </a:extLst>
          </p:cNvPr>
          <p:cNvCxnSpPr>
            <a:stCxn id="657" idx="0"/>
            <a:endCxn id="659" idx="2"/>
          </p:cNvCxnSpPr>
          <p:nvPr/>
        </p:nvCxnSpPr>
        <p:spPr>
          <a:xfrm>
            <a:off x="9547704" y="2241716"/>
            <a:ext cx="1091200" cy="2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3" name="Google Shape;407;p27">
            <a:extLst>
              <a:ext uri="{FF2B5EF4-FFF2-40B4-BE49-F238E27FC236}">
                <a16:creationId xmlns:a16="http://schemas.microsoft.com/office/drawing/2014/main" id="{08A4A9E2-5073-4341-9EAA-91AEFB28FC6E}"/>
              </a:ext>
            </a:extLst>
          </p:cNvPr>
          <p:cNvCxnSpPr>
            <a:endCxn id="652" idx="1"/>
          </p:cNvCxnSpPr>
          <p:nvPr/>
        </p:nvCxnSpPr>
        <p:spPr>
          <a:xfrm rot="10800000" flipH="1">
            <a:off x="5677000" y="1275233"/>
            <a:ext cx="1323200" cy="118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4" name="Google Shape;408;p27">
            <a:extLst>
              <a:ext uri="{FF2B5EF4-FFF2-40B4-BE49-F238E27FC236}">
                <a16:creationId xmlns:a16="http://schemas.microsoft.com/office/drawing/2014/main" id="{B0C9206A-555F-4C39-95EF-F03A67366632}"/>
              </a:ext>
            </a:extLst>
          </p:cNvPr>
          <p:cNvCxnSpPr>
            <a:stCxn id="657" idx="1"/>
            <a:endCxn id="652" idx="3"/>
          </p:cNvCxnSpPr>
          <p:nvPr/>
        </p:nvCxnSpPr>
        <p:spPr>
          <a:xfrm rot="10800000">
            <a:off x="8180904" y="1275316"/>
            <a:ext cx="724400" cy="1167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5" name="Google Shape;409;p27">
            <a:extLst>
              <a:ext uri="{FF2B5EF4-FFF2-40B4-BE49-F238E27FC236}">
                <a16:creationId xmlns:a16="http://schemas.microsoft.com/office/drawing/2014/main" id="{406B51F0-5C1F-4B6B-805B-BB5ACB9EFE13}"/>
              </a:ext>
            </a:extLst>
          </p:cNvPr>
          <p:cNvCxnSpPr>
            <a:stCxn id="634" idx="3"/>
            <a:endCxn id="653" idx="1"/>
          </p:cNvCxnSpPr>
          <p:nvPr/>
        </p:nvCxnSpPr>
        <p:spPr>
          <a:xfrm>
            <a:off x="5651867" y="2442500"/>
            <a:ext cx="1417600" cy="110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6" name="Google Shape;410;p27">
            <a:extLst>
              <a:ext uri="{FF2B5EF4-FFF2-40B4-BE49-F238E27FC236}">
                <a16:creationId xmlns:a16="http://schemas.microsoft.com/office/drawing/2014/main" id="{E938DC76-FAE2-456C-86EA-21620D3A9E5B}"/>
              </a:ext>
            </a:extLst>
          </p:cNvPr>
          <p:cNvCxnSpPr>
            <a:stCxn id="651" idx="2"/>
            <a:endCxn id="641" idx="0"/>
          </p:cNvCxnSpPr>
          <p:nvPr/>
        </p:nvCxnSpPr>
        <p:spPr>
          <a:xfrm>
            <a:off x="4172584" y="4045967"/>
            <a:ext cx="732800" cy="85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7" name="Google Shape;411;p27">
            <a:extLst>
              <a:ext uri="{FF2B5EF4-FFF2-40B4-BE49-F238E27FC236}">
                <a16:creationId xmlns:a16="http://schemas.microsoft.com/office/drawing/2014/main" id="{B203C6B8-86FB-404A-AD48-F1B909378E3C}"/>
              </a:ext>
            </a:extLst>
          </p:cNvPr>
          <p:cNvCxnSpPr>
            <a:stCxn id="669" idx="6"/>
            <a:endCxn id="651" idx="1"/>
          </p:cNvCxnSpPr>
          <p:nvPr/>
        </p:nvCxnSpPr>
        <p:spPr>
          <a:xfrm flipH="1">
            <a:off x="3582200" y="2764951"/>
            <a:ext cx="516800" cy="80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8" name="Google Shape;412;p27">
            <a:extLst>
              <a:ext uri="{FF2B5EF4-FFF2-40B4-BE49-F238E27FC236}">
                <a16:creationId xmlns:a16="http://schemas.microsoft.com/office/drawing/2014/main" id="{0F631309-DE36-421D-807C-80357B2DE35F}"/>
              </a:ext>
            </a:extLst>
          </p:cNvPr>
          <p:cNvCxnSpPr/>
          <p:nvPr/>
        </p:nvCxnSpPr>
        <p:spPr>
          <a:xfrm>
            <a:off x="5557537" y="5106700"/>
            <a:ext cx="1503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9" name="Google Shape;413;p27">
            <a:extLst>
              <a:ext uri="{FF2B5EF4-FFF2-40B4-BE49-F238E27FC236}">
                <a16:creationId xmlns:a16="http://schemas.microsoft.com/office/drawing/2014/main" id="{89424035-6B3C-45E4-AA7E-AF3BDA7DC4D8}"/>
              </a:ext>
            </a:extLst>
          </p:cNvPr>
          <p:cNvCxnSpPr>
            <a:cxnSpLocks/>
            <a:stCxn id="668" idx="2"/>
            <a:endCxn id="656" idx="0"/>
          </p:cNvCxnSpPr>
          <p:nvPr/>
        </p:nvCxnSpPr>
        <p:spPr>
          <a:xfrm>
            <a:off x="9547700" y="4246767"/>
            <a:ext cx="0" cy="651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0" name="Google Shape;414;p27">
            <a:extLst>
              <a:ext uri="{FF2B5EF4-FFF2-40B4-BE49-F238E27FC236}">
                <a16:creationId xmlns:a16="http://schemas.microsoft.com/office/drawing/2014/main" id="{D81D7C69-29FE-4184-9831-F3FAF82FAA70}"/>
              </a:ext>
            </a:extLst>
          </p:cNvPr>
          <p:cNvCxnSpPr>
            <a:cxnSpLocks/>
            <a:stCxn id="668" idx="0"/>
            <a:endCxn id="657" idx="2"/>
          </p:cNvCxnSpPr>
          <p:nvPr/>
        </p:nvCxnSpPr>
        <p:spPr>
          <a:xfrm flipV="1">
            <a:off x="9547700" y="2643316"/>
            <a:ext cx="4" cy="651451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1" name="Google Shape;415;p27">
            <a:extLst>
              <a:ext uri="{FF2B5EF4-FFF2-40B4-BE49-F238E27FC236}">
                <a16:creationId xmlns:a16="http://schemas.microsoft.com/office/drawing/2014/main" id="{20EA3F49-327C-4BF5-BC82-047102D0FA47}"/>
              </a:ext>
            </a:extLst>
          </p:cNvPr>
          <p:cNvCxnSpPr>
            <a:stCxn id="656" idx="2"/>
            <a:endCxn id="658" idx="0"/>
          </p:cNvCxnSpPr>
          <p:nvPr/>
        </p:nvCxnSpPr>
        <p:spPr>
          <a:xfrm flipH="1">
            <a:off x="8281300" y="5408663"/>
            <a:ext cx="1266400" cy="45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2" name="Google Shape;416;p27">
            <a:extLst>
              <a:ext uri="{FF2B5EF4-FFF2-40B4-BE49-F238E27FC236}">
                <a16:creationId xmlns:a16="http://schemas.microsoft.com/office/drawing/2014/main" id="{963B3363-F997-485E-A55F-67F9F9ABE85C}"/>
              </a:ext>
            </a:extLst>
          </p:cNvPr>
          <p:cNvCxnSpPr>
            <a:stCxn id="656" idx="2"/>
            <a:endCxn id="666" idx="0"/>
          </p:cNvCxnSpPr>
          <p:nvPr/>
        </p:nvCxnSpPr>
        <p:spPr>
          <a:xfrm flipH="1">
            <a:off x="9079300" y="5408663"/>
            <a:ext cx="468400" cy="94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3" name="Google Shape;417;p27">
            <a:extLst>
              <a:ext uri="{FF2B5EF4-FFF2-40B4-BE49-F238E27FC236}">
                <a16:creationId xmlns:a16="http://schemas.microsoft.com/office/drawing/2014/main" id="{AB73A0C0-E0EF-4D6B-A2ED-13023C970C53}"/>
              </a:ext>
            </a:extLst>
          </p:cNvPr>
          <p:cNvCxnSpPr>
            <a:stCxn id="656" idx="2"/>
            <a:endCxn id="665" idx="0"/>
          </p:cNvCxnSpPr>
          <p:nvPr/>
        </p:nvCxnSpPr>
        <p:spPr>
          <a:xfrm>
            <a:off x="9547700" y="5408663"/>
            <a:ext cx="151600" cy="45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4" name="Google Shape;418;p27">
            <a:extLst>
              <a:ext uri="{FF2B5EF4-FFF2-40B4-BE49-F238E27FC236}">
                <a16:creationId xmlns:a16="http://schemas.microsoft.com/office/drawing/2014/main" id="{1857A758-420E-4842-8772-272886E1E91B}"/>
              </a:ext>
            </a:extLst>
          </p:cNvPr>
          <p:cNvCxnSpPr>
            <a:stCxn id="656" idx="2"/>
            <a:endCxn id="664" idx="0"/>
          </p:cNvCxnSpPr>
          <p:nvPr/>
        </p:nvCxnSpPr>
        <p:spPr>
          <a:xfrm>
            <a:off x="9547700" y="5408663"/>
            <a:ext cx="986400" cy="94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5" name="Google Shape;419;p27">
            <a:extLst>
              <a:ext uri="{FF2B5EF4-FFF2-40B4-BE49-F238E27FC236}">
                <a16:creationId xmlns:a16="http://schemas.microsoft.com/office/drawing/2014/main" id="{F340326D-D020-4ABA-945F-6FFFCEDF1769}"/>
              </a:ext>
            </a:extLst>
          </p:cNvPr>
          <p:cNvCxnSpPr>
            <a:endCxn id="634" idx="2"/>
          </p:cNvCxnSpPr>
          <p:nvPr/>
        </p:nvCxnSpPr>
        <p:spPr>
          <a:xfrm rot="10800000" flipH="1">
            <a:off x="4173667" y="2643300"/>
            <a:ext cx="758000" cy="456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6" name="Google Shape;420;p27">
            <a:extLst>
              <a:ext uri="{FF2B5EF4-FFF2-40B4-BE49-F238E27FC236}">
                <a16:creationId xmlns:a16="http://schemas.microsoft.com/office/drawing/2014/main" id="{695C2521-7B65-4EB6-80C9-36BCF3315AEA}"/>
              </a:ext>
            </a:extLst>
          </p:cNvPr>
          <p:cNvCxnSpPr>
            <a:stCxn id="634" idx="2"/>
            <a:endCxn id="650" idx="0"/>
          </p:cNvCxnSpPr>
          <p:nvPr/>
        </p:nvCxnSpPr>
        <p:spPr>
          <a:xfrm>
            <a:off x="4931667" y="2643300"/>
            <a:ext cx="850000" cy="45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7" name="Google Shape;421;p27">
            <a:extLst>
              <a:ext uri="{FF2B5EF4-FFF2-40B4-BE49-F238E27FC236}">
                <a16:creationId xmlns:a16="http://schemas.microsoft.com/office/drawing/2014/main" id="{A973FB57-093C-4AEF-8429-7F4E1C7BB0A1}"/>
              </a:ext>
            </a:extLst>
          </p:cNvPr>
          <p:cNvCxnSpPr>
            <a:stCxn id="634" idx="3"/>
            <a:endCxn id="654" idx="1"/>
          </p:cNvCxnSpPr>
          <p:nvPr/>
        </p:nvCxnSpPr>
        <p:spPr>
          <a:xfrm>
            <a:off x="5651867" y="2442500"/>
            <a:ext cx="1414800" cy="138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8" name="Google Shape;422;p27">
            <a:extLst>
              <a:ext uri="{FF2B5EF4-FFF2-40B4-BE49-F238E27FC236}">
                <a16:creationId xmlns:a16="http://schemas.microsoft.com/office/drawing/2014/main" id="{BFC0A830-EAD2-4606-959C-8A6E365FFA43}"/>
              </a:ext>
            </a:extLst>
          </p:cNvPr>
          <p:cNvCxnSpPr/>
          <p:nvPr/>
        </p:nvCxnSpPr>
        <p:spPr>
          <a:xfrm rot="10800000" flipH="1">
            <a:off x="10226600" y="4804433"/>
            <a:ext cx="1046800" cy="13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9" name="Google Shape;423;p27">
            <a:extLst>
              <a:ext uri="{FF2B5EF4-FFF2-40B4-BE49-F238E27FC236}">
                <a16:creationId xmlns:a16="http://schemas.microsoft.com/office/drawing/2014/main" id="{4440EC0C-E1D8-4024-8E81-D53711FB31AC}"/>
              </a:ext>
            </a:extLst>
          </p:cNvPr>
          <p:cNvCxnSpPr>
            <a:stCxn id="641" idx="0"/>
            <a:endCxn id="650" idx="2"/>
          </p:cNvCxnSpPr>
          <p:nvPr/>
        </p:nvCxnSpPr>
        <p:spPr>
          <a:xfrm rot="10800000" flipH="1">
            <a:off x="4905404" y="4045883"/>
            <a:ext cx="876400" cy="852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00" name="Google Shape;424;p27">
            <a:extLst>
              <a:ext uri="{FF2B5EF4-FFF2-40B4-BE49-F238E27FC236}">
                <a16:creationId xmlns:a16="http://schemas.microsoft.com/office/drawing/2014/main" id="{E1B9087A-1076-4219-A5E4-ACF1529CA1A1}"/>
              </a:ext>
            </a:extLst>
          </p:cNvPr>
          <p:cNvCxnSpPr>
            <a:stCxn id="656" idx="3"/>
          </p:cNvCxnSpPr>
          <p:nvPr/>
        </p:nvCxnSpPr>
        <p:spPr>
          <a:xfrm>
            <a:off x="10190100" y="5153463"/>
            <a:ext cx="1110000" cy="241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01" name="Google Shape;425;p27">
            <a:extLst>
              <a:ext uri="{FF2B5EF4-FFF2-40B4-BE49-F238E27FC236}">
                <a16:creationId xmlns:a16="http://schemas.microsoft.com/office/drawing/2014/main" id="{FF30E2CC-B10D-4EC2-BEAE-BEBBF2C0DAB5}"/>
              </a:ext>
            </a:extLst>
          </p:cNvPr>
          <p:cNvCxnSpPr>
            <a:stCxn id="656" idx="1"/>
            <a:endCxn id="655" idx="3"/>
          </p:cNvCxnSpPr>
          <p:nvPr/>
        </p:nvCxnSpPr>
        <p:spPr>
          <a:xfrm rot="10800000">
            <a:off x="8251700" y="5106663"/>
            <a:ext cx="653600" cy="46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02" name="Google Shape;426;p27">
            <a:extLst>
              <a:ext uri="{FF2B5EF4-FFF2-40B4-BE49-F238E27FC236}">
                <a16:creationId xmlns:a16="http://schemas.microsoft.com/office/drawing/2014/main" id="{ED48D44C-755E-46C6-AC18-A5F2B76C3776}"/>
              </a:ext>
            </a:extLst>
          </p:cNvPr>
          <p:cNvCxnSpPr>
            <a:stCxn id="657" idx="1"/>
            <a:endCxn id="653" idx="3"/>
          </p:cNvCxnSpPr>
          <p:nvPr/>
        </p:nvCxnSpPr>
        <p:spPr>
          <a:xfrm flipH="1">
            <a:off x="8250104" y="2442516"/>
            <a:ext cx="655200" cy="110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7" name="Google Shape;431;p27">
            <a:extLst>
              <a:ext uri="{FF2B5EF4-FFF2-40B4-BE49-F238E27FC236}">
                <a16:creationId xmlns:a16="http://schemas.microsoft.com/office/drawing/2014/main" id="{C81E68D4-BA44-4C34-89BC-430389E3CAED}"/>
              </a:ext>
            </a:extLst>
          </p:cNvPr>
          <p:cNvSpPr txBox="1"/>
          <p:nvPr/>
        </p:nvSpPr>
        <p:spPr>
          <a:xfrm>
            <a:off x="8722866" y="799233"/>
            <a:ext cx="3246800" cy="5886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2400" dirty="0"/>
          </a:p>
        </p:txBody>
      </p:sp>
      <p:sp>
        <p:nvSpPr>
          <p:cNvPr id="708" name="Google Shape;432;p27">
            <a:extLst>
              <a:ext uri="{FF2B5EF4-FFF2-40B4-BE49-F238E27FC236}">
                <a16:creationId xmlns:a16="http://schemas.microsoft.com/office/drawing/2014/main" id="{66D02FA5-38C2-44F0-A8A0-3E23DC7ECFD6}"/>
              </a:ext>
            </a:extLst>
          </p:cNvPr>
          <p:cNvSpPr txBox="1"/>
          <p:nvPr/>
        </p:nvSpPr>
        <p:spPr>
          <a:xfrm>
            <a:off x="10245100" y="4543067"/>
            <a:ext cx="758000" cy="4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/>
              <a:t>Senior</a:t>
            </a:r>
            <a:endParaRPr sz="1333"/>
          </a:p>
        </p:txBody>
      </p:sp>
      <p:sp>
        <p:nvSpPr>
          <p:cNvPr id="709" name="Google Shape;433;p27">
            <a:extLst>
              <a:ext uri="{FF2B5EF4-FFF2-40B4-BE49-F238E27FC236}">
                <a16:creationId xmlns:a16="http://schemas.microsoft.com/office/drawing/2014/main" id="{A41F2009-E739-4260-A921-52792E720B1A}"/>
              </a:ext>
            </a:extLst>
          </p:cNvPr>
          <p:cNvSpPr txBox="1"/>
          <p:nvPr/>
        </p:nvSpPr>
        <p:spPr>
          <a:xfrm>
            <a:off x="10267351" y="5153467"/>
            <a:ext cx="758000" cy="4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/>
              <a:t>Junior</a:t>
            </a:r>
            <a:endParaRPr sz="1333"/>
          </a:p>
        </p:txBody>
      </p:sp>
      <p:cxnSp>
        <p:nvCxnSpPr>
          <p:cNvPr id="710" name="Google Shape;434;p27">
            <a:extLst>
              <a:ext uri="{FF2B5EF4-FFF2-40B4-BE49-F238E27FC236}">
                <a16:creationId xmlns:a16="http://schemas.microsoft.com/office/drawing/2014/main" id="{879414A3-9814-4C2C-8173-68A3298E96A5}"/>
              </a:ext>
            </a:extLst>
          </p:cNvPr>
          <p:cNvCxnSpPr>
            <a:cxnSpLocks/>
            <a:stCxn id="707" idx="1"/>
          </p:cNvCxnSpPr>
          <p:nvPr/>
        </p:nvCxnSpPr>
        <p:spPr>
          <a:xfrm flipH="1">
            <a:off x="8229918" y="3742433"/>
            <a:ext cx="492948" cy="86918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3" name="Título 1">
            <a:extLst>
              <a:ext uri="{FF2B5EF4-FFF2-40B4-BE49-F238E27FC236}">
                <a16:creationId xmlns:a16="http://schemas.microsoft.com/office/drawing/2014/main" id="{AF5CB2EE-10A9-4A60-BB62-A42546561BD7}"/>
              </a:ext>
            </a:extLst>
          </p:cNvPr>
          <p:cNvSpPr txBox="1">
            <a:spLocks/>
          </p:cNvSpPr>
          <p:nvPr/>
        </p:nvSpPr>
        <p:spPr>
          <a:xfrm>
            <a:off x="2116666" y="6574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Exercise 2.3</a:t>
            </a:r>
          </a:p>
        </p:txBody>
      </p:sp>
      <p:sp>
        <p:nvSpPr>
          <p:cNvPr id="726" name="Marcador de contenido 3">
            <a:extLst>
              <a:ext uri="{FF2B5EF4-FFF2-40B4-BE49-F238E27FC236}">
                <a16:creationId xmlns:a16="http://schemas.microsoft.com/office/drawing/2014/main" id="{C44A24E0-39D7-462C-BCDF-0AD0AA2C022D}"/>
              </a:ext>
            </a:extLst>
          </p:cNvPr>
          <p:cNvSpPr txBox="1">
            <a:spLocks/>
          </p:cNvSpPr>
          <p:nvPr/>
        </p:nvSpPr>
        <p:spPr>
          <a:xfrm>
            <a:off x="3067166" y="3176831"/>
            <a:ext cx="3833449" cy="1901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/>
              <a:t>Can this aggregation be replaced by a ternary relationship between professors, projects and graduate students? </a:t>
            </a:r>
          </a:p>
        </p:txBody>
      </p:sp>
      <p:cxnSp>
        <p:nvCxnSpPr>
          <p:cNvPr id="727" name="Google Shape;425;p27">
            <a:extLst>
              <a:ext uri="{FF2B5EF4-FFF2-40B4-BE49-F238E27FC236}">
                <a16:creationId xmlns:a16="http://schemas.microsoft.com/office/drawing/2014/main" id="{9CD7E9C0-C45E-44AA-A94A-72C8AD8D90FA}"/>
              </a:ext>
            </a:extLst>
          </p:cNvPr>
          <p:cNvCxnSpPr>
            <a:cxnSpLocks/>
          </p:cNvCxnSpPr>
          <p:nvPr/>
        </p:nvCxnSpPr>
        <p:spPr>
          <a:xfrm flipH="1" flipV="1">
            <a:off x="8210900" y="3864847"/>
            <a:ext cx="687631" cy="100678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9" name="Google Shape;425;p27">
            <a:extLst>
              <a:ext uri="{FF2B5EF4-FFF2-40B4-BE49-F238E27FC236}">
                <a16:creationId xmlns:a16="http://schemas.microsoft.com/office/drawing/2014/main" id="{2847C994-E875-4EF7-AA6F-2060FF4DF4CA}"/>
              </a:ext>
            </a:extLst>
          </p:cNvPr>
          <p:cNvCxnSpPr>
            <a:cxnSpLocks/>
          </p:cNvCxnSpPr>
          <p:nvPr/>
        </p:nvCxnSpPr>
        <p:spPr>
          <a:xfrm flipH="1">
            <a:off x="8204132" y="2441851"/>
            <a:ext cx="689964" cy="135579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34" name="Multiplication Sign 733">
            <a:extLst>
              <a:ext uri="{FF2B5EF4-FFF2-40B4-BE49-F238E27FC236}">
                <a16:creationId xmlns:a16="http://schemas.microsoft.com/office/drawing/2014/main" id="{17B964F6-E835-4310-9795-B7EBEEEA8EE9}"/>
              </a:ext>
            </a:extLst>
          </p:cNvPr>
          <p:cNvSpPr/>
          <p:nvPr/>
        </p:nvSpPr>
        <p:spPr>
          <a:xfrm>
            <a:off x="8171606" y="3570151"/>
            <a:ext cx="911889" cy="497039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5" name="Google Shape;360;p27">
            <a:extLst>
              <a:ext uri="{FF2B5EF4-FFF2-40B4-BE49-F238E27FC236}">
                <a16:creationId xmlns:a16="http://schemas.microsoft.com/office/drawing/2014/main" id="{655E1041-7D07-484E-A398-7CA85F0E2CDD}"/>
              </a:ext>
            </a:extLst>
          </p:cNvPr>
          <p:cNvSpPr/>
          <p:nvPr/>
        </p:nvSpPr>
        <p:spPr>
          <a:xfrm>
            <a:off x="2742542" y="1789236"/>
            <a:ext cx="1120992" cy="401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GB" sz="1600" dirty="0"/>
              <a:t>Name</a:t>
            </a:r>
            <a:endParaRPr sz="1600" dirty="0"/>
          </a:p>
        </p:txBody>
      </p:sp>
      <p:cxnSp>
        <p:nvCxnSpPr>
          <p:cNvPr id="736" name="Google Shape;363;p27">
            <a:extLst>
              <a:ext uri="{FF2B5EF4-FFF2-40B4-BE49-F238E27FC236}">
                <a16:creationId xmlns:a16="http://schemas.microsoft.com/office/drawing/2014/main" id="{AC6F6F79-78AE-4DBB-BD4F-BC6C25407CA5}"/>
              </a:ext>
            </a:extLst>
          </p:cNvPr>
          <p:cNvCxnSpPr>
            <a:cxnSpLocks/>
            <a:endCxn id="735" idx="6"/>
          </p:cNvCxnSpPr>
          <p:nvPr/>
        </p:nvCxnSpPr>
        <p:spPr>
          <a:xfrm flipH="1" flipV="1">
            <a:off x="3863534" y="1990036"/>
            <a:ext cx="347770" cy="25135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1051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6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3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9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6" grpId="0"/>
      <p:bldP spid="726" grpId="1"/>
      <p:bldP spid="734" grpId="0" animBg="1"/>
      <p:bldP spid="734" grpId="1" animBg="1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é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Génesis.thmx</Template>
  <TotalTime>1758</TotalTime>
  <Words>688</Words>
  <Application>Microsoft Office PowerPoint</Application>
  <PresentationFormat>Widescreen</PresentationFormat>
  <Paragraphs>90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等线</vt:lpstr>
      <vt:lpstr>宋体</vt:lpstr>
      <vt:lpstr>Calisto MT</vt:lpstr>
      <vt:lpstr>Wingdings</vt:lpstr>
      <vt:lpstr>Génesis</vt:lpstr>
      <vt:lpstr>CMPSC 174A/174N  Fundamentals of Database System </vt:lpstr>
      <vt:lpstr>Schedule</vt:lpstr>
      <vt:lpstr>Exercise 2.3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CS174AN Database</dc:title>
  <dc:creator>Zexi Huang</dc:creator>
  <cp:lastModifiedBy>Huang Zexi</cp:lastModifiedBy>
  <cp:revision>135</cp:revision>
  <dcterms:created xsi:type="dcterms:W3CDTF">2015-01-08T23:05:04Z</dcterms:created>
  <dcterms:modified xsi:type="dcterms:W3CDTF">2018-11-03T00:28:24Z</dcterms:modified>
  <cp:contentStatus/>
</cp:coreProperties>
</file>